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6858000" cy="9906000" type="A4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  <a:srgbClr val="FF6196"/>
    <a:srgbClr val="FFCCCC"/>
    <a:srgbClr val="FF9999"/>
    <a:srgbClr val="CCECFF"/>
    <a:srgbClr val="FFCCFF"/>
    <a:srgbClr val="FFFFCC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3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F45BA-E895-4485-9FC5-3D27D7FB1C80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5DC5A-56D9-4919-9390-AC4C454F4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9233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F45BA-E895-4485-9FC5-3D27D7FB1C80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5DC5A-56D9-4919-9390-AC4C454F4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6231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F45BA-E895-4485-9FC5-3D27D7FB1C80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5DC5A-56D9-4919-9390-AC4C454F4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6348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F45BA-E895-4485-9FC5-3D27D7FB1C80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5DC5A-56D9-4919-9390-AC4C454F4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1073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F45BA-E895-4485-9FC5-3D27D7FB1C80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5DC5A-56D9-4919-9390-AC4C454F4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0064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F45BA-E895-4485-9FC5-3D27D7FB1C80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5DC5A-56D9-4919-9390-AC4C454F4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4091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F45BA-E895-4485-9FC5-3D27D7FB1C80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5DC5A-56D9-4919-9390-AC4C454F4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0333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F45BA-E895-4485-9FC5-3D27D7FB1C80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5DC5A-56D9-4919-9390-AC4C454F4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3184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F45BA-E895-4485-9FC5-3D27D7FB1C80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5DC5A-56D9-4919-9390-AC4C454F4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6711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F45BA-E895-4485-9FC5-3D27D7FB1C80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5DC5A-56D9-4919-9390-AC4C454F4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1939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F45BA-E895-4485-9FC5-3D27D7FB1C80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5DC5A-56D9-4919-9390-AC4C454F4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2747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F45BA-E895-4485-9FC5-3D27D7FB1C80}" type="datetimeFigureOut">
              <a:rPr kumimoji="1" lang="ja-JP" altLang="en-US" smtClean="0"/>
              <a:t>2025/11/10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5DC5A-56D9-4919-9390-AC4C454F4D1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3054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CC">
            <a:alpha val="3019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3FD9D6-DAC6-4B06-B371-41196430AF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5821"/>
            <a:ext cx="6858000" cy="518433"/>
          </a:xfrm>
        </p:spPr>
        <p:txBody>
          <a:bodyPr>
            <a:normAutofit/>
          </a:bodyPr>
          <a:lstStyle/>
          <a:p>
            <a:r>
              <a:rPr lang="ja-JP" altLang="en-US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保護者・地域・来校者の皆様へ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7315B075-ACD4-4DF0-8ADC-469D51963C94}"/>
              </a:ext>
            </a:extLst>
          </p:cNvPr>
          <p:cNvSpPr txBox="1">
            <a:spLocks/>
          </p:cNvSpPr>
          <p:nvPr/>
        </p:nvSpPr>
        <p:spPr>
          <a:xfrm>
            <a:off x="22723" y="531837"/>
            <a:ext cx="6857998" cy="11542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89533" tIns="44767" rIns="89533" bIns="44767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916" b="1" dirty="0">
                <a:solidFill>
                  <a:srgbClr val="FF6196"/>
                </a:solidFill>
                <a:latin typeface="+mn-ea"/>
                <a:ea typeface="+mn-ea"/>
              </a:rPr>
              <a:t>カスタマーハラスメント</a:t>
            </a:r>
            <a:endParaRPr lang="en-US" altLang="ja-JP" sz="3916" b="1" dirty="0">
              <a:solidFill>
                <a:srgbClr val="FF6196"/>
              </a:solidFill>
              <a:latin typeface="+mn-ea"/>
              <a:ea typeface="+mn-ea"/>
            </a:endParaRPr>
          </a:p>
          <a:p>
            <a:r>
              <a:rPr lang="ja-JP" altLang="en-US" sz="3916" b="1" dirty="0">
                <a:solidFill>
                  <a:srgbClr val="FF6196"/>
                </a:solidFill>
                <a:latin typeface="+mn-ea"/>
                <a:ea typeface="+mn-ea"/>
              </a:rPr>
              <a:t>防止に御理解・御協力を！！</a:t>
            </a: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720B3D08-6B73-4524-8668-2947690AC644}"/>
              </a:ext>
            </a:extLst>
          </p:cNvPr>
          <p:cNvSpPr txBox="1">
            <a:spLocks/>
          </p:cNvSpPr>
          <p:nvPr/>
        </p:nvSpPr>
        <p:spPr>
          <a:xfrm>
            <a:off x="-1" y="1774129"/>
            <a:ext cx="6857999" cy="198332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89533" tIns="44767" rIns="89533" bIns="44767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524" b="1" dirty="0">
                <a:solidFill>
                  <a:srgbClr val="FF6699"/>
                </a:solidFill>
                <a:latin typeface="+mn-ea"/>
                <a:ea typeface="+mn-ea"/>
              </a:rPr>
              <a:t>～生徒の安心のために～</a:t>
            </a:r>
            <a:endParaRPr lang="en-US" altLang="ja-JP" sz="3524" b="1" dirty="0">
              <a:solidFill>
                <a:srgbClr val="FF6699"/>
              </a:solidFill>
              <a:latin typeface="+mn-ea"/>
              <a:ea typeface="+mn-ea"/>
            </a:endParaRPr>
          </a:p>
          <a:p>
            <a:pPr algn="l"/>
            <a:r>
              <a:rPr lang="ja-JP" altLang="en-US" sz="2350" b="1" dirty="0">
                <a:solidFill>
                  <a:schemeClr val="accent2">
                    <a:lumMod val="50000"/>
                  </a:schemeClr>
                </a:solidFill>
                <a:latin typeface="+mn-ea"/>
                <a:ea typeface="+mn-ea"/>
              </a:rPr>
              <a:t>　学校は教職員一丸となり、</a:t>
            </a:r>
            <a:endParaRPr lang="en-US" altLang="ja-JP" sz="2350" b="1" dirty="0">
              <a:solidFill>
                <a:schemeClr val="accent2">
                  <a:lumMod val="50000"/>
                </a:schemeClr>
              </a:solidFill>
              <a:latin typeface="+mn-ea"/>
              <a:ea typeface="+mn-ea"/>
            </a:endParaRPr>
          </a:p>
          <a:p>
            <a:pPr algn="l"/>
            <a:r>
              <a:rPr lang="ja-JP" altLang="en-US" sz="2350" b="1" dirty="0">
                <a:solidFill>
                  <a:schemeClr val="accent2">
                    <a:lumMod val="50000"/>
                  </a:schemeClr>
                </a:solidFill>
                <a:latin typeface="+mn-ea"/>
                <a:ea typeface="+mn-ea"/>
              </a:rPr>
              <a:t>　皆様と力を合わせて、</a:t>
            </a:r>
            <a:endParaRPr lang="en-US" altLang="ja-JP" sz="2350" b="1" dirty="0">
              <a:solidFill>
                <a:schemeClr val="accent2">
                  <a:lumMod val="50000"/>
                </a:schemeClr>
              </a:solidFill>
              <a:latin typeface="+mn-ea"/>
              <a:ea typeface="+mn-ea"/>
            </a:endParaRPr>
          </a:p>
          <a:p>
            <a:pPr algn="l"/>
            <a:r>
              <a:rPr lang="ja-JP" altLang="en-US" sz="2350" b="1" dirty="0">
                <a:solidFill>
                  <a:schemeClr val="accent2">
                    <a:lumMod val="50000"/>
                  </a:schemeClr>
                </a:solidFill>
                <a:latin typeface="+mn-ea"/>
                <a:ea typeface="+mn-ea"/>
              </a:rPr>
              <a:t>　生徒が安心して学べる環境</a:t>
            </a:r>
            <a:endParaRPr lang="en-US" altLang="ja-JP" sz="2350" b="1" dirty="0">
              <a:solidFill>
                <a:schemeClr val="accent2">
                  <a:lumMod val="50000"/>
                </a:schemeClr>
              </a:solidFill>
              <a:latin typeface="+mn-ea"/>
              <a:ea typeface="+mn-ea"/>
            </a:endParaRPr>
          </a:p>
          <a:p>
            <a:pPr algn="l"/>
            <a:r>
              <a:rPr lang="ja-JP" altLang="en-US" sz="2350" b="1" dirty="0">
                <a:solidFill>
                  <a:schemeClr val="accent2">
                    <a:lumMod val="50000"/>
                  </a:schemeClr>
                </a:solidFill>
                <a:latin typeface="+mn-ea"/>
                <a:ea typeface="+mn-ea"/>
              </a:rPr>
              <a:t>　を守ります</a:t>
            </a:r>
            <a:endParaRPr lang="en-US" altLang="ja-JP" sz="2350" b="1" dirty="0">
              <a:solidFill>
                <a:schemeClr val="accent2">
                  <a:lumMod val="50000"/>
                </a:schemeClr>
              </a:solidFill>
              <a:latin typeface="+mn-ea"/>
              <a:ea typeface="+mn-ea"/>
            </a:endParaRP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E2FF5D63-9128-4C50-BCF7-1389D89B89AE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9601" y="2216035"/>
            <a:ext cx="2232660" cy="1481178"/>
          </a:xfrm>
          <a:prstGeom prst="rect">
            <a:avLst/>
          </a:prstGeom>
        </p:spPr>
      </p:pic>
      <p:sp>
        <p:nvSpPr>
          <p:cNvPr id="12" name="タイトル 1">
            <a:extLst>
              <a:ext uri="{FF2B5EF4-FFF2-40B4-BE49-F238E27FC236}">
                <a16:creationId xmlns:a16="http://schemas.microsoft.com/office/drawing/2014/main" id="{8F73A0C7-9BEB-486C-8A25-BA17BD705287}"/>
              </a:ext>
            </a:extLst>
          </p:cNvPr>
          <p:cNvSpPr txBox="1">
            <a:spLocks/>
          </p:cNvSpPr>
          <p:nvPr/>
        </p:nvSpPr>
        <p:spPr>
          <a:xfrm>
            <a:off x="-3333" y="3873213"/>
            <a:ext cx="6858000" cy="111167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89533" tIns="44767" rIns="89533" bIns="44767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546" b="1" dirty="0">
                <a:solidFill>
                  <a:schemeClr val="accent2">
                    <a:lumMod val="50000"/>
                  </a:schemeClr>
                </a:solidFill>
                <a:latin typeface="+mn-ea"/>
                <a:ea typeface="+mn-ea"/>
              </a:rPr>
              <a:t>　 　      </a:t>
            </a:r>
            <a:r>
              <a:rPr lang="ja-JP" altLang="en-US" sz="2350" b="1" dirty="0">
                <a:solidFill>
                  <a:schemeClr val="accent2">
                    <a:lumMod val="50000"/>
                  </a:schemeClr>
                </a:solidFill>
                <a:latin typeface="+mn-ea"/>
                <a:ea typeface="+mn-ea"/>
              </a:rPr>
              <a:t>教職員への次のような言動は</a:t>
            </a:r>
            <a:endParaRPr lang="en-US" altLang="ja-JP" sz="2350" b="1" dirty="0">
              <a:solidFill>
                <a:schemeClr val="accent2">
                  <a:lumMod val="50000"/>
                </a:schemeClr>
              </a:solidFill>
              <a:latin typeface="+mn-ea"/>
              <a:ea typeface="+mn-ea"/>
            </a:endParaRPr>
          </a:p>
          <a:p>
            <a:pPr algn="l"/>
            <a:r>
              <a:rPr lang="ja-JP" altLang="en-US" sz="2350" b="1" dirty="0">
                <a:solidFill>
                  <a:schemeClr val="accent2">
                    <a:lumMod val="50000"/>
                  </a:schemeClr>
                </a:solidFill>
                <a:latin typeface="+mn-ea"/>
                <a:ea typeface="+mn-ea"/>
              </a:rPr>
              <a:t>　 　　　カスタマーハラスメントに該当する</a:t>
            </a:r>
            <a:endParaRPr lang="en-US" altLang="ja-JP" sz="2350" b="1" dirty="0">
              <a:solidFill>
                <a:schemeClr val="accent2">
                  <a:lumMod val="50000"/>
                </a:schemeClr>
              </a:solidFill>
              <a:latin typeface="+mn-ea"/>
              <a:ea typeface="+mn-ea"/>
            </a:endParaRPr>
          </a:p>
          <a:p>
            <a:pPr algn="l"/>
            <a:r>
              <a:rPr lang="ja-JP" altLang="en-US" sz="2350" b="1" dirty="0">
                <a:solidFill>
                  <a:schemeClr val="accent2">
                    <a:lumMod val="50000"/>
                  </a:schemeClr>
                </a:solidFill>
                <a:latin typeface="+mn-ea"/>
                <a:ea typeface="+mn-ea"/>
              </a:rPr>
              <a:t>　 　　　可能性がありますので、お控えください</a:t>
            </a:r>
            <a:endParaRPr lang="en-US" altLang="ja-JP" sz="2350" b="1" dirty="0">
              <a:solidFill>
                <a:schemeClr val="accent2">
                  <a:lumMod val="50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13" name="タイトル 1">
            <a:extLst>
              <a:ext uri="{FF2B5EF4-FFF2-40B4-BE49-F238E27FC236}">
                <a16:creationId xmlns:a16="http://schemas.microsoft.com/office/drawing/2014/main" id="{F96BBC0B-C731-4018-B235-8CF79F5EE8AF}"/>
              </a:ext>
            </a:extLst>
          </p:cNvPr>
          <p:cNvSpPr txBox="1">
            <a:spLocks/>
          </p:cNvSpPr>
          <p:nvPr/>
        </p:nvSpPr>
        <p:spPr>
          <a:xfrm>
            <a:off x="10565" y="5113023"/>
            <a:ext cx="3355810" cy="47927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89533" tIns="44767" rIns="89533" bIns="44767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742" b="1" i="1" dirty="0">
                <a:solidFill>
                  <a:schemeClr val="accent2">
                    <a:lumMod val="50000"/>
                  </a:schemeClr>
                </a:solidFill>
                <a:latin typeface="+mn-ea"/>
                <a:ea typeface="+mn-ea"/>
              </a:rPr>
              <a:t>大声・暴言</a:t>
            </a:r>
            <a:endParaRPr lang="en-US" altLang="ja-JP" sz="2742" b="1" i="1" dirty="0">
              <a:solidFill>
                <a:schemeClr val="accent2">
                  <a:lumMod val="50000"/>
                </a:schemeClr>
              </a:solidFill>
              <a:latin typeface="+mn-ea"/>
              <a:ea typeface="+mn-ea"/>
            </a:endParaRPr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79298BFA-9271-4544-80B8-300E08DAA7F4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26987" y="6498665"/>
            <a:ext cx="1439328" cy="1217674"/>
          </a:xfrm>
          <a:prstGeom prst="rect">
            <a:avLst/>
          </a:prstGeom>
        </p:spPr>
      </p:pic>
      <p:sp>
        <p:nvSpPr>
          <p:cNvPr id="16" name="タイトル 1">
            <a:extLst>
              <a:ext uri="{FF2B5EF4-FFF2-40B4-BE49-F238E27FC236}">
                <a16:creationId xmlns:a16="http://schemas.microsoft.com/office/drawing/2014/main" id="{370E07ED-FEBA-4C07-95BC-1F93FFC1F97D}"/>
              </a:ext>
            </a:extLst>
          </p:cNvPr>
          <p:cNvSpPr txBox="1">
            <a:spLocks/>
          </p:cNvSpPr>
          <p:nvPr/>
        </p:nvSpPr>
        <p:spPr>
          <a:xfrm>
            <a:off x="0" y="5861001"/>
            <a:ext cx="3363216" cy="47927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89533" tIns="44767" rIns="89533" bIns="44767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742" b="1" i="1" dirty="0">
                <a:solidFill>
                  <a:schemeClr val="accent2">
                    <a:lumMod val="50000"/>
                  </a:schemeClr>
                </a:solidFill>
                <a:latin typeface="+mn-ea"/>
                <a:ea typeface="+mn-ea"/>
              </a:rPr>
              <a:t>過剰・不当な要求</a:t>
            </a:r>
            <a:endParaRPr lang="en-US" altLang="ja-JP" sz="2742" b="1" i="1" dirty="0">
              <a:solidFill>
                <a:schemeClr val="accent2">
                  <a:lumMod val="50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17" name="タイトル 1">
            <a:extLst>
              <a:ext uri="{FF2B5EF4-FFF2-40B4-BE49-F238E27FC236}">
                <a16:creationId xmlns:a16="http://schemas.microsoft.com/office/drawing/2014/main" id="{468E1099-EA36-4518-8DA2-095F4E8EDCAD}"/>
              </a:ext>
            </a:extLst>
          </p:cNvPr>
          <p:cNvSpPr txBox="1">
            <a:spLocks/>
          </p:cNvSpPr>
          <p:nvPr/>
        </p:nvSpPr>
        <p:spPr>
          <a:xfrm>
            <a:off x="3494781" y="5865088"/>
            <a:ext cx="3363217" cy="4710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89533" tIns="44767" rIns="89533" bIns="44767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742" b="1" i="1" dirty="0">
                <a:solidFill>
                  <a:schemeClr val="accent2">
                    <a:lumMod val="50000"/>
                  </a:schemeClr>
                </a:solidFill>
                <a:latin typeface="+mn-ea"/>
                <a:ea typeface="+mn-ea"/>
              </a:rPr>
              <a:t>長時間の拘束</a:t>
            </a:r>
            <a:endParaRPr lang="en-US" altLang="ja-JP" sz="2742" b="1" i="1" dirty="0">
              <a:solidFill>
                <a:schemeClr val="accent2">
                  <a:lumMod val="50000"/>
                </a:schemeClr>
              </a:solidFill>
              <a:latin typeface="+mn-ea"/>
              <a:ea typeface="+mn-ea"/>
            </a:endParaRPr>
          </a:p>
        </p:txBody>
      </p:sp>
      <p:pic>
        <p:nvPicPr>
          <p:cNvPr id="19" name="図 18">
            <a:extLst>
              <a:ext uri="{FF2B5EF4-FFF2-40B4-BE49-F238E27FC236}">
                <a16:creationId xmlns:a16="http://schemas.microsoft.com/office/drawing/2014/main" id="{96DB47E7-A87D-477F-96B1-91381545FB4B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1687" y="6502968"/>
            <a:ext cx="1357751" cy="1217674"/>
          </a:xfrm>
          <a:prstGeom prst="rect">
            <a:avLst/>
          </a:prstGeom>
        </p:spPr>
      </p:pic>
      <p:sp>
        <p:nvSpPr>
          <p:cNvPr id="20" name="タイトル 1">
            <a:extLst>
              <a:ext uri="{FF2B5EF4-FFF2-40B4-BE49-F238E27FC236}">
                <a16:creationId xmlns:a16="http://schemas.microsoft.com/office/drawing/2014/main" id="{4BA0CE36-4D05-406F-A796-A8E8289E8096}"/>
              </a:ext>
            </a:extLst>
          </p:cNvPr>
          <p:cNvSpPr txBox="1">
            <a:spLocks/>
          </p:cNvSpPr>
          <p:nvPr/>
        </p:nvSpPr>
        <p:spPr>
          <a:xfrm>
            <a:off x="3472377" y="5107808"/>
            <a:ext cx="3385623" cy="47874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89533" tIns="44767" rIns="89533" bIns="44767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742" b="1" i="1" dirty="0">
                <a:solidFill>
                  <a:schemeClr val="accent2">
                    <a:lumMod val="50000"/>
                  </a:schemeClr>
                </a:solidFill>
                <a:latin typeface="+mn-ea"/>
                <a:ea typeface="+mn-ea"/>
              </a:rPr>
              <a:t>侮辱・中傷</a:t>
            </a:r>
            <a:endParaRPr lang="en-US" altLang="ja-JP" sz="2742" b="1" i="1" dirty="0">
              <a:solidFill>
                <a:schemeClr val="accent2">
                  <a:lumMod val="50000"/>
                </a:schemeClr>
              </a:solidFill>
              <a:latin typeface="+mn-ea"/>
              <a:ea typeface="+mn-ea"/>
            </a:endParaRPr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2738C394-66A9-495E-9A39-6D67A375C5C7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03545" y="6498665"/>
            <a:ext cx="1458572" cy="1182023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CBB8E79B-C6BF-4E29-8AA4-05B8EE17428D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36552" y="5451725"/>
            <a:ext cx="1065331" cy="479274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1C658AFF-1837-4B0B-B0EA-371D2E528CCD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62227" y="6520794"/>
            <a:ext cx="1428529" cy="1182023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EBA7B357-C253-4DFC-AED0-16AB36B248BC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1687" y="3887043"/>
            <a:ext cx="957366" cy="981181"/>
          </a:xfrm>
          <a:prstGeom prst="rect">
            <a:avLst/>
          </a:prstGeom>
        </p:spPr>
      </p:pic>
      <p:sp>
        <p:nvSpPr>
          <p:cNvPr id="34" name="タイトル 1">
            <a:extLst>
              <a:ext uri="{FF2B5EF4-FFF2-40B4-BE49-F238E27FC236}">
                <a16:creationId xmlns:a16="http://schemas.microsoft.com/office/drawing/2014/main" id="{7B216828-6B67-4F0F-A7FF-1A3892C97A97}"/>
              </a:ext>
            </a:extLst>
          </p:cNvPr>
          <p:cNvSpPr txBox="1">
            <a:spLocks/>
          </p:cNvSpPr>
          <p:nvPr/>
        </p:nvSpPr>
        <p:spPr>
          <a:xfrm>
            <a:off x="0" y="7906199"/>
            <a:ext cx="6857998" cy="13760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89533" tIns="44767" rIns="89533" bIns="44767" rtlCol="0" anchor="t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400" b="1" dirty="0">
                <a:solidFill>
                  <a:schemeClr val="accent2">
                    <a:lumMod val="50000"/>
                  </a:schemeClr>
                </a:solidFill>
                <a:latin typeface="+mn-ea"/>
                <a:ea typeface="+mn-ea"/>
              </a:rPr>
              <a:t>　　　　　</a:t>
            </a:r>
            <a:r>
              <a:rPr lang="ja-JP" altLang="en-US" sz="2200" b="1" dirty="0">
                <a:solidFill>
                  <a:schemeClr val="accent2">
                    <a:lumMod val="50000"/>
                  </a:schemeClr>
                </a:solidFill>
                <a:latin typeface="+mn-ea"/>
                <a:ea typeface="+mn-ea"/>
              </a:rPr>
              <a:t>学校としても、教職員一同、カスタマー</a:t>
            </a:r>
            <a:endParaRPr lang="en-US" altLang="ja-JP" sz="2200" b="1" dirty="0">
              <a:solidFill>
                <a:schemeClr val="accent2">
                  <a:lumMod val="50000"/>
                </a:schemeClr>
              </a:solidFill>
              <a:latin typeface="+mn-ea"/>
              <a:ea typeface="+mn-ea"/>
            </a:endParaRPr>
          </a:p>
          <a:p>
            <a:pPr algn="l"/>
            <a:r>
              <a:rPr lang="ja-JP" altLang="en-US" sz="2200" b="1" dirty="0">
                <a:solidFill>
                  <a:schemeClr val="accent2">
                    <a:lumMod val="50000"/>
                  </a:schemeClr>
                </a:solidFill>
                <a:latin typeface="+mn-ea"/>
                <a:ea typeface="+mn-ea"/>
              </a:rPr>
              <a:t>　　　　　 ハラスメントを</a:t>
            </a:r>
            <a:r>
              <a:rPr lang="en-US" altLang="ja-JP" sz="2200" b="1" dirty="0">
                <a:solidFill>
                  <a:schemeClr val="accent2">
                    <a:lumMod val="50000"/>
                  </a:schemeClr>
                </a:solidFill>
                <a:latin typeface="+mn-ea"/>
                <a:ea typeface="+mn-ea"/>
              </a:rPr>
              <a:t>｢</a:t>
            </a:r>
            <a:r>
              <a:rPr lang="ja-JP" altLang="en-US" sz="2200" b="1" dirty="0">
                <a:solidFill>
                  <a:schemeClr val="accent2">
                    <a:lumMod val="50000"/>
                  </a:schemeClr>
                </a:solidFill>
                <a:latin typeface="+mn-ea"/>
                <a:ea typeface="+mn-ea"/>
              </a:rPr>
              <a:t>しない、させない」よう、</a:t>
            </a:r>
            <a:endParaRPr lang="en-US" altLang="ja-JP" sz="2200" b="1" dirty="0">
              <a:solidFill>
                <a:schemeClr val="accent2">
                  <a:lumMod val="50000"/>
                </a:schemeClr>
              </a:solidFill>
              <a:latin typeface="+mn-ea"/>
              <a:ea typeface="+mn-ea"/>
            </a:endParaRPr>
          </a:p>
          <a:p>
            <a:pPr algn="l"/>
            <a:r>
              <a:rPr lang="ja-JP" altLang="en-US" sz="2200" b="1" dirty="0">
                <a:solidFill>
                  <a:schemeClr val="accent2">
                    <a:lumMod val="50000"/>
                  </a:schemeClr>
                </a:solidFill>
                <a:latin typeface="+mn-ea"/>
                <a:ea typeface="+mn-ea"/>
              </a:rPr>
              <a:t>　　　　　 皆様との丁寧な対話を心がけてまいりま</a:t>
            </a:r>
            <a:endParaRPr lang="en-US" altLang="ja-JP" sz="2200" b="1" dirty="0">
              <a:solidFill>
                <a:schemeClr val="accent2">
                  <a:lumMod val="50000"/>
                </a:schemeClr>
              </a:solidFill>
              <a:latin typeface="+mn-ea"/>
              <a:ea typeface="+mn-ea"/>
            </a:endParaRPr>
          </a:p>
          <a:p>
            <a:pPr algn="l"/>
            <a:r>
              <a:rPr lang="ja-JP" altLang="en-US" sz="2200" b="1" dirty="0">
                <a:solidFill>
                  <a:schemeClr val="accent2">
                    <a:lumMod val="50000"/>
                  </a:schemeClr>
                </a:solidFill>
                <a:latin typeface="+mn-ea"/>
                <a:ea typeface="+mn-ea"/>
              </a:rPr>
              <a:t>　　　　　 すので、御理解・御協力をお願いします</a:t>
            </a:r>
            <a:endParaRPr lang="en-US" altLang="ja-JP" sz="2200" b="1" dirty="0">
              <a:solidFill>
                <a:schemeClr val="accent2">
                  <a:lumMod val="50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35" name="タイトル 1">
            <a:extLst>
              <a:ext uri="{FF2B5EF4-FFF2-40B4-BE49-F238E27FC236}">
                <a16:creationId xmlns:a16="http://schemas.microsoft.com/office/drawing/2014/main" id="{9AFCA4FA-692F-47A4-9BC1-D21C66226E29}"/>
              </a:ext>
            </a:extLst>
          </p:cNvPr>
          <p:cNvSpPr txBox="1">
            <a:spLocks/>
          </p:cNvSpPr>
          <p:nvPr/>
        </p:nvSpPr>
        <p:spPr>
          <a:xfrm>
            <a:off x="0" y="9374162"/>
            <a:ext cx="6857998" cy="486063"/>
          </a:xfrm>
          <a:prstGeom prst="rect">
            <a:avLst/>
          </a:prstGeom>
        </p:spPr>
        <p:txBody>
          <a:bodyPr vert="horz" lIns="89533" tIns="44767" rIns="89533" bIns="44767" rtlCol="0" anchor="b">
            <a:normAutofit lnSpcReduction="100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133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小樽市立潮見台</a:t>
            </a:r>
            <a:r>
              <a:rPr lang="ja-JP" altLang="en-US" sz="3133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中学校　校長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5A24D1F7-A793-4708-A25E-CF73EC2A9678}"/>
              </a:ext>
            </a:extLst>
          </p:cNvPr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23" y="7924024"/>
            <a:ext cx="1526716" cy="1217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0662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460</TotalTime>
  <Words>133</Words>
  <Application>Microsoft Office PowerPoint</Application>
  <PresentationFormat>A4 210 x 297 mm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保護者・地域・来校者の皆様へ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保護者・地域・来校者の皆様</dc:title>
  <dc:creator>佐藤＿順一</dc:creator>
  <cp:lastModifiedBy>石澤　光史</cp:lastModifiedBy>
  <cp:revision>47</cp:revision>
  <cp:lastPrinted>2025-11-10T01:10:49Z</cp:lastPrinted>
  <dcterms:created xsi:type="dcterms:W3CDTF">2025-10-23T01:21:22Z</dcterms:created>
  <dcterms:modified xsi:type="dcterms:W3CDTF">2025-11-10T01:12:06Z</dcterms:modified>
</cp:coreProperties>
</file>